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10287000" cx="18288000"/>
  <p:notesSz cx="6858000" cy="9144000"/>
  <p:embeddedFontLst>
    <p:embeddedFont>
      <p:font typeface="Roboto Black"/>
      <p:bold r:id="rId25"/>
      <p:boldItalic r:id="rId26"/>
    </p:embeddedFont>
    <p:embeddedFont>
      <p:font typeface="Roboto Medium"/>
      <p:regular r:id="rId27"/>
      <p:bold r:id="rId28"/>
      <p:italic r:id="rId29"/>
      <p:boldItalic r:id="rId30"/>
    </p:embeddedFont>
    <p:embeddedFont>
      <p:font typeface="Roboto"/>
      <p:regular r:id="rId31"/>
      <p:bold r:id="rId32"/>
      <p:italic r:id="rId33"/>
      <p:boldItalic r:id="rId34"/>
    </p:embeddedFont>
    <p:embeddedFont>
      <p:font typeface="Assistant SemiBold"/>
      <p:regular r:id="rId35"/>
      <p:bold r:id="rId36"/>
    </p:embeddedFont>
    <p:embeddedFont>
      <p:font typeface="Inter"/>
      <p:regular r:id="rId37"/>
      <p:bold r:id="rId38"/>
    </p:embeddedFont>
    <p:embeddedFont>
      <p:font typeface="Assistant"/>
      <p:regular r:id="rId39"/>
      <p:bold r:id="rId40"/>
    </p:embeddedFont>
    <p:embeddedFont>
      <p:font typeface="Assistant Light"/>
      <p:regular r:id="rId41"/>
      <p:bold r:id="rId42"/>
    </p:embeddedFont>
    <p:embeddedFont>
      <p:font typeface="Roboto Light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ssistant-bold.fntdata"/><Relationship Id="rId20" Type="http://schemas.openxmlformats.org/officeDocument/2006/relationships/slide" Target="slides/slide15.xml"/><Relationship Id="rId42" Type="http://schemas.openxmlformats.org/officeDocument/2006/relationships/font" Target="fonts/AssistantLight-bold.fntdata"/><Relationship Id="rId41" Type="http://schemas.openxmlformats.org/officeDocument/2006/relationships/font" Target="fonts/AssistantLight-regular.fntdata"/><Relationship Id="rId22" Type="http://schemas.openxmlformats.org/officeDocument/2006/relationships/slide" Target="slides/slide17.xml"/><Relationship Id="rId44" Type="http://schemas.openxmlformats.org/officeDocument/2006/relationships/font" Target="fonts/RobotoLight-bold.fntdata"/><Relationship Id="rId21" Type="http://schemas.openxmlformats.org/officeDocument/2006/relationships/slide" Target="slides/slide16.xml"/><Relationship Id="rId43" Type="http://schemas.openxmlformats.org/officeDocument/2006/relationships/font" Target="fonts/RobotoLight-regular.fntdata"/><Relationship Id="rId24" Type="http://schemas.openxmlformats.org/officeDocument/2006/relationships/slide" Target="slides/slide19.xml"/><Relationship Id="rId46" Type="http://schemas.openxmlformats.org/officeDocument/2006/relationships/font" Target="fonts/RobotoLight-boldItalic.fntdata"/><Relationship Id="rId23" Type="http://schemas.openxmlformats.org/officeDocument/2006/relationships/slide" Target="slides/slide18.xml"/><Relationship Id="rId45" Type="http://schemas.openxmlformats.org/officeDocument/2006/relationships/font" Target="fonts/Roboto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Black-boldItalic.fntdata"/><Relationship Id="rId25" Type="http://schemas.openxmlformats.org/officeDocument/2006/relationships/font" Target="fonts/RobotoBlack-bold.fntdata"/><Relationship Id="rId28" Type="http://schemas.openxmlformats.org/officeDocument/2006/relationships/font" Target="fonts/RobotoMedium-bold.fntdata"/><Relationship Id="rId27" Type="http://schemas.openxmlformats.org/officeDocument/2006/relationships/font" Target="fonts/Roboto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font" Target="fonts/RobotoMedium-boldItalic.fntdata"/><Relationship Id="rId11" Type="http://schemas.openxmlformats.org/officeDocument/2006/relationships/slide" Target="slides/slide6.xml"/><Relationship Id="rId33" Type="http://schemas.openxmlformats.org/officeDocument/2006/relationships/font" Target="fonts/Roboto-italic.fntdata"/><Relationship Id="rId10" Type="http://schemas.openxmlformats.org/officeDocument/2006/relationships/slide" Target="slides/slide5.xml"/><Relationship Id="rId32" Type="http://schemas.openxmlformats.org/officeDocument/2006/relationships/font" Target="fonts/Roboto-bold.fntdata"/><Relationship Id="rId13" Type="http://schemas.openxmlformats.org/officeDocument/2006/relationships/slide" Target="slides/slide8.xml"/><Relationship Id="rId35" Type="http://schemas.openxmlformats.org/officeDocument/2006/relationships/font" Target="fonts/AssistantSemiBold-regular.fntdata"/><Relationship Id="rId12" Type="http://schemas.openxmlformats.org/officeDocument/2006/relationships/slide" Target="slides/slide7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37" Type="http://schemas.openxmlformats.org/officeDocument/2006/relationships/font" Target="fonts/Inter-regular.fntdata"/><Relationship Id="rId14" Type="http://schemas.openxmlformats.org/officeDocument/2006/relationships/slide" Target="slides/slide9.xml"/><Relationship Id="rId36" Type="http://schemas.openxmlformats.org/officeDocument/2006/relationships/font" Target="fonts/AssistantSemiBold-bold.fntdata"/><Relationship Id="rId17" Type="http://schemas.openxmlformats.org/officeDocument/2006/relationships/slide" Target="slides/slide12.xml"/><Relationship Id="rId39" Type="http://schemas.openxmlformats.org/officeDocument/2006/relationships/font" Target="fonts/Assistant-regular.fntdata"/><Relationship Id="rId16" Type="http://schemas.openxmlformats.org/officeDocument/2006/relationships/slide" Target="slides/slide11.xml"/><Relationship Id="rId38" Type="http://schemas.openxmlformats.org/officeDocument/2006/relationships/font" Target="fonts/Inter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2725d7851_0_5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2725d7851_0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84f5b7ad1d_0_5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84f5b7ad1d_0_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4f5b7ad1d_0_5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84f5b7ad1d_0_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84f5b7ad1d_0_5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84f5b7ad1d_0_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84f5b7ad1d_0_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84f5b7ad1d_0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84f5b7ad1d_0_6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84f5b7ad1d_0_6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848773c8a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2848773c8a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848773c8a3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2848773c8a3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86f5a673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286f5a673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84f5b7ad1d_0_6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84f5b7ad1d_0_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84f5b7ad1d_0_6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84f5b7ad1d_0_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82725d7851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82725d7851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4f5b7ad1d_0_6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4f5b7ad1d_0_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4f5b7ad1d_0_7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84f5b7ad1d_0_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1D1C1D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4f5b7ad1d_0_7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84f5b7ad1d_0_7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1D1C1D"/>
              </a:solidFill>
              <a:highlight>
                <a:srgbClr val="F8F8F8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84f5b7ad1d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84f5b7ad1d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84f5b7ad1d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84f5b7ad1d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84f5b7ad1d_0_7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84f5b7ad1d_0_7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4f5b7ad1d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84f5b7ad1d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7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ctr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ctr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ctr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ctr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ctr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ctr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ctr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ctr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7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-457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21.pn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24.png"/><Relationship Id="rId6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21.png"/><Relationship Id="rId5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21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9194" y="7832899"/>
            <a:ext cx="9096474" cy="16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idx="4294967295" type="title"/>
          </p:nvPr>
        </p:nvSpPr>
        <p:spPr>
          <a:xfrm>
            <a:off x="6789300" y="3599875"/>
            <a:ext cx="6271500" cy="5280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b="1" lang="en-GB" sz="49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Erdem Coban</a:t>
            </a:r>
            <a:endParaRPr b="1" sz="490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6771675" y="4247000"/>
            <a:ext cx="5150700" cy="9234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Managing Director</a:t>
            </a:r>
            <a:endParaRPr sz="320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76750" y="2228450"/>
            <a:ext cx="3810000" cy="3810000"/>
          </a:xfrm>
          <a:prstGeom prst="ellipse">
            <a:avLst/>
          </a:prstGeom>
          <a:noFill/>
          <a:ln>
            <a:noFill/>
          </a:ln>
          <a:effectLst>
            <a:outerShdw blurRad="1000125" rotWithShape="0" algn="bl" dir="5400000" dist="238125">
              <a:schemeClr val="dk1">
                <a:alpha val="30000"/>
              </a:scheme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/>
        </p:nvSpPr>
        <p:spPr>
          <a:xfrm>
            <a:off x="1302375" y="2513375"/>
            <a:ext cx="9863400" cy="3663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Assessment</a:t>
            </a:r>
            <a:endParaRPr sz="34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1302375" y="1052575"/>
            <a:ext cx="15057000" cy="12930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CASE | DCC HOSTING</a:t>
            </a:r>
            <a:endParaRPr sz="120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1302375" y="3281225"/>
            <a:ext cx="15057000" cy="3694200"/>
          </a:xfrm>
          <a:prstGeom prst="rect">
            <a:avLst/>
          </a:prstGeom>
          <a:noFill/>
          <a:ln>
            <a:noFill/>
          </a:ln>
          <a:effectLst>
            <a:outerShdw blurRad="842963" rotWithShape="0" algn="bl">
              <a:srgbClr val="000000">
                <a:alpha val="66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Stap 2: Procesmatige maatregelen</a:t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 organisatie heeft een </a:t>
            </a: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cyberveiligheidbeleid [NIS2]</a:t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 organisatie heeft een </a:t>
            </a: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cybersecurity officer aangewezen</a:t>
            </a: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[NIS2]</a:t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 organisatie gebruikt </a:t>
            </a: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beveiligingsstandaarden en frameworks</a:t>
            </a:r>
            <a:endParaRPr sz="30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(ISO's, NIST, CIS, ISO27001)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/>
        </p:nvSpPr>
        <p:spPr>
          <a:xfrm>
            <a:off x="1302375" y="2513375"/>
            <a:ext cx="9863400" cy="3663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Assessment</a:t>
            </a:r>
            <a:endParaRPr sz="34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1302375" y="1052575"/>
            <a:ext cx="15057000" cy="12930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CASE | DCC HOSTING</a:t>
            </a:r>
            <a:endParaRPr sz="120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1302375" y="3281225"/>
            <a:ext cx="15057000" cy="3232500"/>
          </a:xfrm>
          <a:prstGeom prst="rect">
            <a:avLst/>
          </a:prstGeom>
          <a:noFill/>
          <a:ln>
            <a:noFill/>
          </a:ln>
          <a:effectLst>
            <a:outerShdw blurRad="842963" rotWithShape="0" algn="bl">
              <a:srgbClr val="000000">
                <a:alpha val="66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Stap 3: Technische maatregelen</a:t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 organisatie heeft een </a:t>
            </a: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back-up beheer/strategie [NIS2]</a:t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 organisatie maakt gebruik van </a:t>
            </a: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netwerkmonitoring</a:t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 organisatie zorgt voor </a:t>
            </a: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periodieke beveiligingsaudits</a:t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/>
        </p:nvSpPr>
        <p:spPr>
          <a:xfrm>
            <a:off x="1302375" y="2513375"/>
            <a:ext cx="9863400" cy="3663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Assessment</a:t>
            </a:r>
            <a:endParaRPr sz="34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1302375" y="1052575"/>
            <a:ext cx="15057000" cy="12930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CASE | DCC HOSTING</a:t>
            </a:r>
            <a:endParaRPr sz="120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1302375" y="3281225"/>
            <a:ext cx="15057000" cy="4155900"/>
          </a:xfrm>
          <a:prstGeom prst="rect">
            <a:avLst/>
          </a:prstGeom>
          <a:noFill/>
          <a:ln>
            <a:noFill/>
          </a:ln>
          <a:effectLst>
            <a:outerShdw blurRad="842963" rotWithShape="0" algn="bl">
              <a:srgbClr val="000000">
                <a:alpha val="66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Stap 4: Fysieke maatregelen</a:t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 organisatie maakt gebruik van </a:t>
            </a: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sloten op alle deuren, sleutels, pasjes</a:t>
            </a: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of via app</a:t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 organisatie heeft een </a:t>
            </a: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badge- of kaartsysteem</a:t>
            </a: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voor identificatie</a:t>
            </a:r>
            <a:endParaRPr sz="30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 organisatie maakt gebruik </a:t>
            </a: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van gegevensvernietiging van hardware [NIS2]</a:t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 organisatie past </a:t>
            </a: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biometrische identificatie</a:t>
            </a: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toe</a:t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/>
        </p:nvSpPr>
        <p:spPr>
          <a:xfrm>
            <a:off x="1302375" y="2513375"/>
            <a:ext cx="9863400" cy="3663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Assessment</a:t>
            </a:r>
            <a:endParaRPr sz="34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1302375" y="1052575"/>
            <a:ext cx="15057000" cy="12930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CASE | DCC HOSTING</a:t>
            </a:r>
            <a:endParaRPr sz="120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1302375" y="3281225"/>
            <a:ext cx="15609900" cy="5541300"/>
          </a:xfrm>
          <a:prstGeom prst="rect">
            <a:avLst/>
          </a:prstGeom>
          <a:noFill/>
          <a:ln>
            <a:noFill/>
          </a:ln>
          <a:effectLst>
            <a:outerShdw blurRad="842963" rotWithShape="0" algn="bl">
              <a:srgbClr val="000000">
                <a:alpha val="66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Stap 5: Juridische maatregelen</a:t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 organisatie hanteert </a:t>
            </a: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Gegevensverwerkerovereenkomsten </a:t>
            </a: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(Data Processing Agreement)</a:t>
            </a:r>
            <a:endParaRPr sz="30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 organsatie zorgt voor </a:t>
            </a: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Vendor Risk Management [NIS2]</a:t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 organistie voldoet aan </a:t>
            </a: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branchenormen, compliancy</a:t>
            </a: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o.a.:</a:t>
            </a:r>
            <a:b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	</a:t>
            </a: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 27001</a:t>
            </a: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	(Information Security Management System)</a:t>
            </a:r>
            <a:b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	</a:t>
            </a: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PCI DSS 	</a:t>
            </a: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(Payment Card Industry Data Security Standard)</a:t>
            </a:r>
            <a:b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	</a:t>
            </a: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GDPR</a:t>
            </a: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		(General Data Protection Regulation)</a:t>
            </a:r>
            <a:b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	</a:t>
            </a: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HIPAA</a:t>
            </a: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		(Health Insurance Portability and Accountability Act)</a:t>
            </a:r>
            <a:b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	</a:t>
            </a: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NEN 7510 </a:t>
            </a: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(Nederlandse Norm voor Informatiebeveiliging in de Zorg)</a:t>
            </a:r>
            <a:endParaRPr sz="30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/>
        </p:nvSpPr>
        <p:spPr>
          <a:xfrm>
            <a:off x="1302375" y="2513375"/>
            <a:ext cx="9863400" cy="3663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Assessment</a:t>
            </a:r>
            <a:endParaRPr sz="34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5" name="Google Shape;175;p26"/>
          <p:cNvSpPr txBox="1"/>
          <p:nvPr/>
        </p:nvSpPr>
        <p:spPr>
          <a:xfrm>
            <a:off x="1302375" y="1052575"/>
            <a:ext cx="15057000" cy="12930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CASE | DCC HOSTING</a:t>
            </a:r>
            <a:endParaRPr sz="120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6" name="Google Shape;176;p26"/>
          <p:cNvSpPr txBox="1"/>
          <p:nvPr/>
        </p:nvSpPr>
        <p:spPr>
          <a:xfrm>
            <a:off x="1302375" y="3281225"/>
            <a:ext cx="15609900" cy="3694200"/>
          </a:xfrm>
          <a:prstGeom prst="rect">
            <a:avLst/>
          </a:prstGeom>
          <a:noFill/>
          <a:ln>
            <a:noFill/>
          </a:ln>
          <a:effectLst>
            <a:outerShdw blurRad="842963" rotWithShape="0" algn="bl">
              <a:srgbClr val="000000">
                <a:alpha val="66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Stap 6: Beheersmaatregelen</a:t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 organisatie hanteert beleid inzake </a:t>
            </a: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risicoanalyse beveiliging van informatiesystemen </a:t>
            </a: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(informatiebeveiligingsbeleid)</a:t>
            </a: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[NIS2]</a:t>
            </a:r>
            <a:b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 organisatie heeft een </a:t>
            </a: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Security Incident Response Plan</a:t>
            </a: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(SIRP) </a:t>
            </a: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[NIS2]</a:t>
            </a:r>
            <a:b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 organisatie maakt gebruik van </a:t>
            </a: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Red Team/Blue Team-oefeningen</a:t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2BF44"/>
            </a:gs>
            <a:gs pos="100000">
              <a:srgbClr val="15803D"/>
            </a:gs>
          </a:gsLst>
          <a:lin ang="2700006" scaled="0"/>
        </a:gra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27"/>
          <p:cNvPicPr preferRelativeResize="0"/>
          <p:nvPr/>
        </p:nvPicPr>
        <p:blipFill rotWithShape="1">
          <a:blip r:embed="rId3">
            <a:alphaModFix/>
          </a:blip>
          <a:srcRect b="0" l="748" r="738" t="0"/>
          <a:stretch/>
        </p:blipFill>
        <p:spPr>
          <a:xfrm>
            <a:off x="1302375" y="3230925"/>
            <a:ext cx="7326629" cy="6563525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1000"/>
              </a:srgbClr>
            </a:outerShdw>
          </a:effectLst>
        </p:spPr>
      </p:pic>
      <p:pic>
        <p:nvPicPr>
          <p:cNvPr id="183" name="Google Shape;183;p27"/>
          <p:cNvPicPr preferRelativeResize="0"/>
          <p:nvPr/>
        </p:nvPicPr>
        <p:blipFill rotWithShape="1">
          <a:blip r:embed="rId4">
            <a:alphaModFix/>
          </a:blip>
          <a:srcRect b="0" l="913" r="913" t="0"/>
          <a:stretch/>
        </p:blipFill>
        <p:spPr>
          <a:xfrm>
            <a:off x="9085364" y="3230925"/>
            <a:ext cx="8031261" cy="6563523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1000"/>
              </a:srgbClr>
            </a:outerShdw>
          </a:effectLst>
        </p:spPr>
      </p:pic>
      <p:sp>
        <p:nvSpPr>
          <p:cNvPr id="184" name="Google Shape;184;p27"/>
          <p:cNvSpPr txBox="1"/>
          <p:nvPr/>
        </p:nvSpPr>
        <p:spPr>
          <a:xfrm>
            <a:off x="1302375" y="2513375"/>
            <a:ext cx="9863400" cy="3663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Assessment</a:t>
            </a:r>
            <a:endParaRPr sz="34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5" name="Google Shape;185;p27"/>
          <p:cNvSpPr txBox="1"/>
          <p:nvPr/>
        </p:nvSpPr>
        <p:spPr>
          <a:xfrm>
            <a:off x="1302375" y="1052575"/>
            <a:ext cx="15057000" cy="12930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CASE | DCC HOSTING</a:t>
            </a:r>
            <a:endParaRPr sz="120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2BF44"/>
            </a:gs>
            <a:gs pos="100000">
              <a:srgbClr val="15803D"/>
            </a:gs>
          </a:gsLst>
          <a:lin ang="2700006" scaled="0"/>
        </a:gra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2375" y="3137225"/>
            <a:ext cx="10483400" cy="6723025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40000"/>
              </a:srgbClr>
            </a:outerShdw>
          </a:effectLst>
        </p:spPr>
      </p:pic>
      <p:sp>
        <p:nvSpPr>
          <p:cNvPr id="192" name="Google Shape;192;p28"/>
          <p:cNvSpPr txBox="1"/>
          <p:nvPr/>
        </p:nvSpPr>
        <p:spPr>
          <a:xfrm>
            <a:off x="1302375" y="2513375"/>
            <a:ext cx="9863400" cy="3663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Assessment</a:t>
            </a:r>
            <a:endParaRPr sz="34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1302375" y="1052575"/>
            <a:ext cx="15057000" cy="12930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CASE | DCC HOSTING</a:t>
            </a:r>
            <a:endParaRPr sz="120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94" name="Google Shape;194;p28"/>
          <p:cNvPicPr preferRelativeResize="0"/>
          <p:nvPr/>
        </p:nvPicPr>
        <p:blipFill rotWithShape="1">
          <a:blip r:embed="rId4">
            <a:alphaModFix/>
          </a:blip>
          <a:srcRect b="0" l="631" r="631" t="0"/>
          <a:stretch/>
        </p:blipFill>
        <p:spPr>
          <a:xfrm>
            <a:off x="11106100" y="4627263"/>
            <a:ext cx="7007971" cy="262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2BF44"/>
            </a:gs>
            <a:gs pos="100000">
              <a:srgbClr val="15803D"/>
            </a:gs>
          </a:gsLst>
          <a:lin ang="2700006" scaled="0"/>
        </a:gra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/>
          <p:nvPr/>
        </p:nvSpPr>
        <p:spPr>
          <a:xfrm>
            <a:off x="0" y="1506975"/>
            <a:ext cx="18288000" cy="127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828675" rotWithShape="0" algn="bl">
              <a:srgbClr val="000000">
                <a:alpha val="2353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9"/>
          <p:cNvSpPr txBox="1"/>
          <p:nvPr/>
        </p:nvSpPr>
        <p:spPr>
          <a:xfrm>
            <a:off x="516150" y="1506975"/>
            <a:ext cx="170574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180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Arial"/>
              <a:buNone/>
            </a:pPr>
            <a:r>
              <a:rPr lang="en-GB" sz="5000">
                <a:solidFill>
                  <a:srgbClr val="474747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Case | DCC </a:t>
            </a:r>
            <a:r>
              <a:rPr lang="en-GB" sz="5000">
                <a:solidFill>
                  <a:srgbClr val="474747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Hosting</a:t>
            </a:r>
            <a:r>
              <a:rPr lang="en-GB" sz="5000">
                <a:solidFill>
                  <a:srgbClr val="474747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| </a:t>
            </a:r>
            <a:r>
              <a:rPr lang="en-GB" sz="5000">
                <a:solidFill>
                  <a:srgbClr val="474747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Assessment</a:t>
            </a:r>
            <a:endParaRPr b="0" i="0" sz="5000" u="none" cap="none" strike="noStrike">
              <a:solidFill>
                <a:srgbClr val="474747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202" name="Google Shape;20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30025" y="8765901"/>
            <a:ext cx="5936786" cy="107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9"/>
          <p:cNvSpPr/>
          <p:nvPr/>
        </p:nvSpPr>
        <p:spPr>
          <a:xfrm>
            <a:off x="0" y="3703150"/>
            <a:ext cx="18288000" cy="4473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828675" rotWithShape="0" algn="bl">
              <a:srgbClr val="000000">
                <a:alpha val="2353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50">
              <a:solidFill>
                <a:srgbClr val="434757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04" name="Google Shape;20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050" y="7466875"/>
            <a:ext cx="12532250" cy="107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782" y="4616813"/>
            <a:ext cx="12456801" cy="26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325" y="3312550"/>
            <a:ext cx="12532250" cy="107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9194" y="7832899"/>
            <a:ext cx="9096474" cy="16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0"/>
          <p:cNvSpPr txBox="1"/>
          <p:nvPr>
            <p:ph idx="4294967295" type="title"/>
          </p:nvPr>
        </p:nvSpPr>
        <p:spPr>
          <a:xfrm>
            <a:off x="6789300" y="3599875"/>
            <a:ext cx="6271500" cy="5280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b="1" lang="en-GB" sz="49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Erdem Coban</a:t>
            </a:r>
            <a:endParaRPr b="1" sz="490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6771675" y="4247000"/>
            <a:ext cx="5150700" cy="9234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Managing Director</a:t>
            </a:r>
            <a:endParaRPr sz="320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14" name="Google Shape;21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76750" y="2228450"/>
            <a:ext cx="3810000" cy="3810000"/>
          </a:xfrm>
          <a:prstGeom prst="ellipse">
            <a:avLst/>
          </a:prstGeom>
          <a:noFill/>
          <a:ln>
            <a:noFill/>
          </a:ln>
          <a:effectLst>
            <a:outerShdw blurRad="1000125" rotWithShape="0" algn="bl" dir="5400000" dist="238125">
              <a:schemeClr val="dk1">
                <a:alpha val="30000"/>
              </a:schemeClr>
            </a:outerShdw>
          </a:effectLst>
        </p:spPr>
      </p:pic>
      <p:sp>
        <p:nvSpPr>
          <p:cNvPr id="215" name="Google Shape;215;p30"/>
          <p:cNvSpPr txBox="1"/>
          <p:nvPr>
            <p:ph idx="4294967295" type="title"/>
          </p:nvPr>
        </p:nvSpPr>
        <p:spPr>
          <a:xfrm>
            <a:off x="10091500" y="4428775"/>
            <a:ext cx="7554000" cy="31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7200">
                <a:solidFill>
                  <a:srgbClr val="72BF44"/>
                </a:solidFill>
                <a:latin typeface="Roboto Black"/>
                <a:ea typeface="Roboto Black"/>
                <a:cs typeface="Roboto Black"/>
                <a:sym typeface="Roboto Black"/>
              </a:rPr>
              <a:t>GRATIS </a:t>
            </a:r>
            <a:r>
              <a:rPr lang="en-GB" sz="7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CYBERSECURITY</a:t>
            </a:r>
            <a:endParaRPr sz="72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7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VOLWASSENHEID</a:t>
            </a:r>
            <a:endParaRPr sz="72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7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ASSESSMENT</a:t>
            </a:r>
            <a:endParaRPr sz="72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9194" y="7832899"/>
            <a:ext cx="9096474" cy="16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1"/>
          <p:cNvSpPr txBox="1"/>
          <p:nvPr>
            <p:ph idx="4294967295" type="title"/>
          </p:nvPr>
        </p:nvSpPr>
        <p:spPr>
          <a:xfrm>
            <a:off x="6789300" y="3599875"/>
            <a:ext cx="6271500" cy="5280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b="1" lang="en-GB" sz="49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Erdem Coban</a:t>
            </a:r>
            <a:endParaRPr b="1" sz="490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22" name="Google Shape;222;p31"/>
          <p:cNvSpPr txBox="1"/>
          <p:nvPr/>
        </p:nvSpPr>
        <p:spPr>
          <a:xfrm>
            <a:off x="6771675" y="4247000"/>
            <a:ext cx="5150700" cy="9234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Managing Director</a:t>
            </a:r>
            <a:endParaRPr sz="320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23" name="Google Shape;223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76750" y="2228450"/>
            <a:ext cx="3810000" cy="3810000"/>
          </a:xfrm>
          <a:prstGeom prst="ellipse">
            <a:avLst/>
          </a:prstGeom>
          <a:noFill/>
          <a:ln>
            <a:noFill/>
          </a:ln>
          <a:effectLst>
            <a:outerShdw blurRad="1000125" rotWithShape="0" algn="bl" dir="5400000" dist="238125">
              <a:schemeClr val="dk1">
                <a:alpha val="30000"/>
              </a:schemeClr>
            </a:outerShdw>
          </a:effectLst>
        </p:spPr>
      </p:pic>
      <p:sp>
        <p:nvSpPr>
          <p:cNvPr id="224" name="Google Shape;224;p31"/>
          <p:cNvSpPr txBox="1"/>
          <p:nvPr>
            <p:ph idx="4294967295" type="title"/>
          </p:nvPr>
        </p:nvSpPr>
        <p:spPr>
          <a:xfrm>
            <a:off x="9781675" y="5543950"/>
            <a:ext cx="7554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VRAGEN?</a:t>
            </a:r>
            <a:endParaRPr sz="120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53225" y="8885051"/>
            <a:ext cx="5936786" cy="107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idx="4294967295" type="title"/>
          </p:nvPr>
        </p:nvSpPr>
        <p:spPr>
          <a:xfrm>
            <a:off x="1302375" y="1052575"/>
            <a:ext cx="14527200" cy="25860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WIE IS</a:t>
            </a:r>
            <a:r>
              <a:rPr lang="en-GB" sz="12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 NETWORKING4ALL</a:t>
            </a:r>
            <a:r>
              <a:rPr lang="en-GB" sz="12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?</a:t>
            </a:r>
            <a:endParaRPr sz="120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4" name="Google Shape;64;p14"/>
          <p:cNvSpPr txBox="1"/>
          <p:nvPr>
            <p:ph idx="4294967295" type="title"/>
          </p:nvPr>
        </p:nvSpPr>
        <p:spPr>
          <a:xfrm>
            <a:off x="1353850" y="3763275"/>
            <a:ext cx="8265000" cy="3555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-GB" sz="3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All-in-house Cybersecurity dienstverlener</a:t>
            </a:r>
            <a:endParaRPr i="1" sz="33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3850" y="6087647"/>
            <a:ext cx="677858" cy="5850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3850" y="4986448"/>
            <a:ext cx="677858" cy="5850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</p:pic>
      <p:sp>
        <p:nvSpPr>
          <p:cNvPr id="67" name="Google Shape;67;p14"/>
          <p:cNvSpPr txBox="1"/>
          <p:nvPr/>
        </p:nvSpPr>
        <p:spPr>
          <a:xfrm>
            <a:off x="2232898" y="4821475"/>
            <a:ext cx="11028000" cy="33864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Mens, Proces, Techniek en Monitoring</a:t>
            </a:r>
            <a:endParaRPr b="1" sz="2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lang="en-GB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b="1" sz="2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ISO 27001 Begeleiding</a:t>
            </a:r>
            <a:endParaRPr b="1" sz="2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Security Awareness &amp; Social Engineering</a:t>
            </a:r>
            <a:endParaRPr b="1" sz="2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Managed Security Monitoring</a:t>
            </a:r>
            <a:endParaRPr b="1" sz="2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Pentesting &amp; Vulnerability Scan</a:t>
            </a:r>
            <a:endParaRPr b="1" sz="2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SSL Certificaten - As a Service</a:t>
            </a:r>
            <a:endParaRPr b="1" sz="2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079862" y="5290325"/>
            <a:ext cx="1810137" cy="203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49475" y="7549413"/>
            <a:ext cx="4006875" cy="133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b="5159" l="0" r="0" t="0"/>
          <a:stretch/>
        </p:blipFill>
        <p:spPr>
          <a:xfrm>
            <a:off x="13462100" y="5290333"/>
            <a:ext cx="1168036" cy="203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9">
            <a:alphaModFix/>
          </a:blip>
          <a:srcRect b="6051" l="0" r="348" t="1278"/>
          <a:stretch/>
        </p:blipFill>
        <p:spPr>
          <a:xfrm>
            <a:off x="14760381" y="5288427"/>
            <a:ext cx="1102820" cy="2037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2BF44"/>
            </a:gs>
            <a:gs pos="100000">
              <a:srgbClr val="15803D"/>
            </a:gs>
          </a:gsLst>
          <a:lin ang="2700006" scaled="0"/>
        </a:gra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-126750" y="1506975"/>
            <a:ext cx="18556800" cy="3504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828675" rotWithShape="0" algn="bl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499125" y="2206850"/>
            <a:ext cx="1705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5B5F7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In welke Cybersecurity  Volwassenheidsfase zit uw organisatie?</a:t>
            </a:r>
            <a:endParaRPr sz="5000">
              <a:solidFill>
                <a:srgbClr val="5B5F7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499125" y="3317075"/>
            <a:ext cx="9235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rgbClr val="5B5F7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05-10-2023</a:t>
            </a:r>
            <a:endParaRPr sz="2200">
              <a:solidFill>
                <a:srgbClr val="5B5F72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1310679" y="9522300"/>
            <a:ext cx="3358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https://www.networking4all.com</a:t>
            </a:r>
            <a:endParaRPr sz="1800">
              <a:solidFill>
                <a:schemeClr val="lt1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1310679" y="8834000"/>
            <a:ext cx="300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info@networking4all.com</a:t>
            </a:r>
            <a:endParaRPr i="0" sz="1800" u="none" cap="none" strike="noStrike">
              <a:solidFill>
                <a:schemeClr val="lt1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543731" y="9444740"/>
            <a:ext cx="536250" cy="536250"/>
          </a:xfrm>
          <a:custGeom>
            <a:rect b="b" l="l" r="r" t="t"/>
            <a:pathLst>
              <a:path extrusionOk="0" h="176" w="176">
                <a:moveTo>
                  <a:pt x="98" y="105"/>
                </a:moveTo>
                <a:cubicBezTo>
                  <a:pt x="90" y="98"/>
                  <a:pt x="91" y="95"/>
                  <a:pt x="80" y="95"/>
                </a:cubicBezTo>
                <a:cubicBezTo>
                  <a:pt x="69" y="95"/>
                  <a:pt x="62" y="97"/>
                  <a:pt x="65" y="112"/>
                </a:cubicBezTo>
                <a:cubicBezTo>
                  <a:pt x="68" y="127"/>
                  <a:pt x="76" y="121"/>
                  <a:pt x="75" y="132"/>
                </a:cubicBezTo>
                <a:cubicBezTo>
                  <a:pt x="74" y="144"/>
                  <a:pt x="77" y="146"/>
                  <a:pt x="79" y="149"/>
                </a:cubicBezTo>
                <a:cubicBezTo>
                  <a:pt x="81" y="152"/>
                  <a:pt x="86" y="160"/>
                  <a:pt x="88" y="148"/>
                </a:cubicBezTo>
                <a:cubicBezTo>
                  <a:pt x="90" y="137"/>
                  <a:pt x="94" y="131"/>
                  <a:pt x="98" y="125"/>
                </a:cubicBezTo>
                <a:cubicBezTo>
                  <a:pt x="102" y="120"/>
                  <a:pt x="107" y="113"/>
                  <a:pt x="98" y="105"/>
                </a:cubicBezTo>
                <a:moveTo>
                  <a:pt x="132" y="105"/>
                </a:moveTo>
                <a:cubicBezTo>
                  <a:pt x="130" y="107"/>
                  <a:pt x="130" y="110"/>
                  <a:pt x="132" y="113"/>
                </a:cubicBezTo>
                <a:cubicBezTo>
                  <a:pt x="134" y="115"/>
                  <a:pt x="139" y="117"/>
                  <a:pt x="141" y="113"/>
                </a:cubicBezTo>
                <a:cubicBezTo>
                  <a:pt x="142" y="108"/>
                  <a:pt x="135" y="103"/>
                  <a:pt x="132" y="105"/>
                </a:cubicBezTo>
                <a:moveTo>
                  <a:pt x="69" y="79"/>
                </a:moveTo>
                <a:cubicBezTo>
                  <a:pt x="69" y="73"/>
                  <a:pt x="78" y="67"/>
                  <a:pt x="85" y="65"/>
                </a:cubicBezTo>
                <a:cubicBezTo>
                  <a:pt x="91" y="62"/>
                  <a:pt x="97" y="61"/>
                  <a:pt x="96" y="56"/>
                </a:cubicBezTo>
                <a:cubicBezTo>
                  <a:pt x="95" y="51"/>
                  <a:pt x="93" y="48"/>
                  <a:pt x="84" y="48"/>
                </a:cubicBezTo>
                <a:cubicBezTo>
                  <a:pt x="74" y="48"/>
                  <a:pt x="78" y="61"/>
                  <a:pt x="70" y="53"/>
                </a:cubicBezTo>
                <a:cubicBezTo>
                  <a:pt x="62" y="45"/>
                  <a:pt x="72" y="47"/>
                  <a:pt x="76" y="46"/>
                </a:cubicBezTo>
                <a:cubicBezTo>
                  <a:pt x="80" y="44"/>
                  <a:pt x="84" y="37"/>
                  <a:pt x="77" y="36"/>
                </a:cubicBezTo>
                <a:cubicBezTo>
                  <a:pt x="70" y="36"/>
                  <a:pt x="71" y="39"/>
                  <a:pt x="66" y="37"/>
                </a:cubicBezTo>
                <a:cubicBezTo>
                  <a:pt x="60" y="35"/>
                  <a:pt x="58" y="44"/>
                  <a:pt x="54" y="43"/>
                </a:cubicBezTo>
                <a:cubicBezTo>
                  <a:pt x="52" y="42"/>
                  <a:pt x="46" y="38"/>
                  <a:pt x="42" y="33"/>
                </a:cubicBezTo>
                <a:cubicBezTo>
                  <a:pt x="33" y="40"/>
                  <a:pt x="27" y="49"/>
                  <a:pt x="22" y="59"/>
                </a:cubicBezTo>
                <a:cubicBezTo>
                  <a:pt x="23" y="72"/>
                  <a:pt x="31" y="79"/>
                  <a:pt x="31" y="79"/>
                </a:cubicBezTo>
                <a:cubicBezTo>
                  <a:pt x="31" y="79"/>
                  <a:pt x="35" y="88"/>
                  <a:pt x="57" y="99"/>
                </a:cubicBezTo>
                <a:cubicBezTo>
                  <a:pt x="57" y="99"/>
                  <a:pt x="61" y="99"/>
                  <a:pt x="56" y="94"/>
                </a:cubicBezTo>
                <a:cubicBezTo>
                  <a:pt x="51" y="89"/>
                  <a:pt x="46" y="83"/>
                  <a:pt x="52" y="79"/>
                </a:cubicBezTo>
                <a:cubicBezTo>
                  <a:pt x="58" y="76"/>
                  <a:pt x="60" y="76"/>
                  <a:pt x="62" y="82"/>
                </a:cubicBezTo>
                <a:cubicBezTo>
                  <a:pt x="63" y="88"/>
                  <a:pt x="68" y="85"/>
                  <a:pt x="69" y="79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60" y="81"/>
                </a:moveTo>
                <a:cubicBezTo>
                  <a:pt x="160" y="81"/>
                  <a:pt x="160" y="80"/>
                  <a:pt x="159" y="79"/>
                </a:cubicBezTo>
                <a:cubicBezTo>
                  <a:pt x="159" y="78"/>
                  <a:pt x="159" y="76"/>
                  <a:pt x="159" y="75"/>
                </a:cubicBezTo>
                <a:cubicBezTo>
                  <a:pt x="159" y="74"/>
                  <a:pt x="158" y="73"/>
                  <a:pt x="158" y="72"/>
                </a:cubicBezTo>
                <a:cubicBezTo>
                  <a:pt x="158" y="71"/>
                  <a:pt x="158" y="70"/>
                  <a:pt x="157" y="68"/>
                </a:cubicBezTo>
                <a:cubicBezTo>
                  <a:pt x="157" y="67"/>
                  <a:pt x="157" y="67"/>
                  <a:pt x="157" y="66"/>
                </a:cubicBezTo>
                <a:cubicBezTo>
                  <a:pt x="156" y="64"/>
                  <a:pt x="155" y="62"/>
                  <a:pt x="155" y="60"/>
                </a:cubicBezTo>
                <a:cubicBezTo>
                  <a:pt x="154" y="60"/>
                  <a:pt x="154" y="59"/>
                  <a:pt x="153" y="58"/>
                </a:cubicBezTo>
                <a:cubicBezTo>
                  <a:pt x="153" y="57"/>
                  <a:pt x="152" y="56"/>
                  <a:pt x="152" y="55"/>
                </a:cubicBezTo>
                <a:cubicBezTo>
                  <a:pt x="151" y="54"/>
                  <a:pt x="151" y="53"/>
                  <a:pt x="150" y="52"/>
                </a:cubicBezTo>
                <a:cubicBezTo>
                  <a:pt x="150" y="51"/>
                  <a:pt x="149" y="50"/>
                  <a:pt x="149" y="50"/>
                </a:cubicBezTo>
                <a:cubicBezTo>
                  <a:pt x="148" y="49"/>
                  <a:pt x="148" y="48"/>
                  <a:pt x="147" y="47"/>
                </a:cubicBezTo>
                <a:cubicBezTo>
                  <a:pt x="147" y="46"/>
                  <a:pt x="146" y="46"/>
                  <a:pt x="146" y="45"/>
                </a:cubicBezTo>
                <a:cubicBezTo>
                  <a:pt x="143" y="41"/>
                  <a:pt x="140" y="38"/>
                  <a:pt x="136" y="35"/>
                </a:cubicBezTo>
                <a:cubicBezTo>
                  <a:pt x="136" y="35"/>
                  <a:pt x="136" y="34"/>
                  <a:pt x="136" y="34"/>
                </a:cubicBezTo>
                <a:cubicBezTo>
                  <a:pt x="134" y="33"/>
                  <a:pt x="133" y="32"/>
                  <a:pt x="132" y="31"/>
                </a:cubicBezTo>
                <a:cubicBezTo>
                  <a:pt x="132" y="31"/>
                  <a:pt x="132" y="31"/>
                  <a:pt x="132" y="31"/>
                </a:cubicBezTo>
                <a:cubicBezTo>
                  <a:pt x="126" y="26"/>
                  <a:pt x="120" y="23"/>
                  <a:pt x="113" y="20"/>
                </a:cubicBezTo>
                <a:cubicBezTo>
                  <a:pt x="111" y="24"/>
                  <a:pt x="109" y="28"/>
                  <a:pt x="106" y="29"/>
                </a:cubicBezTo>
                <a:cubicBezTo>
                  <a:pt x="103" y="31"/>
                  <a:pt x="103" y="39"/>
                  <a:pt x="110" y="38"/>
                </a:cubicBezTo>
                <a:cubicBezTo>
                  <a:pt x="110" y="38"/>
                  <a:pt x="108" y="40"/>
                  <a:pt x="110" y="48"/>
                </a:cubicBezTo>
                <a:cubicBezTo>
                  <a:pt x="112" y="55"/>
                  <a:pt x="115" y="57"/>
                  <a:pt x="125" y="52"/>
                </a:cubicBezTo>
                <a:cubicBezTo>
                  <a:pt x="129" y="51"/>
                  <a:pt x="132" y="52"/>
                  <a:pt x="132" y="56"/>
                </a:cubicBezTo>
                <a:cubicBezTo>
                  <a:pt x="131" y="65"/>
                  <a:pt x="124" y="65"/>
                  <a:pt x="129" y="80"/>
                </a:cubicBezTo>
                <a:cubicBezTo>
                  <a:pt x="133" y="89"/>
                  <a:pt x="141" y="92"/>
                  <a:pt x="144" y="99"/>
                </a:cubicBezTo>
                <a:cubicBezTo>
                  <a:pt x="145" y="103"/>
                  <a:pt x="151" y="107"/>
                  <a:pt x="157" y="109"/>
                </a:cubicBezTo>
                <a:cubicBezTo>
                  <a:pt x="157" y="107"/>
                  <a:pt x="158" y="105"/>
                  <a:pt x="158" y="103"/>
                </a:cubicBezTo>
                <a:cubicBezTo>
                  <a:pt x="158" y="103"/>
                  <a:pt x="159" y="102"/>
                  <a:pt x="159" y="101"/>
                </a:cubicBezTo>
                <a:cubicBezTo>
                  <a:pt x="159" y="100"/>
                  <a:pt x="159" y="98"/>
                  <a:pt x="159" y="97"/>
                </a:cubicBezTo>
                <a:cubicBezTo>
                  <a:pt x="160" y="96"/>
                  <a:pt x="160" y="95"/>
                  <a:pt x="160" y="95"/>
                </a:cubicBezTo>
                <a:cubicBezTo>
                  <a:pt x="160" y="92"/>
                  <a:pt x="160" y="90"/>
                  <a:pt x="160" y="88"/>
                </a:cubicBezTo>
                <a:cubicBezTo>
                  <a:pt x="160" y="86"/>
                  <a:pt x="160" y="84"/>
                  <a:pt x="160" y="8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3" name="Google Shape;83;p15"/>
          <p:cNvSpPr/>
          <p:nvPr/>
        </p:nvSpPr>
        <p:spPr>
          <a:xfrm rot="5">
            <a:off x="499126" y="8765900"/>
            <a:ext cx="625460" cy="458699"/>
          </a:xfrm>
          <a:custGeom>
            <a:rect b="b" l="l" r="r" t="t"/>
            <a:pathLst>
              <a:path extrusionOk="0" h="128" w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69" y="128"/>
                  <a:pt x="176" y="121"/>
                  <a:pt x="176" y="112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" y="8"/>
                </a:moveTo>
                <a:cubicBezTo>
                  <a:pt x="160" y="8"/>
                  <a:pt x="160" y="8"/>
                  <a:pt x="160" y="8"/>
                </a:cubicBezTo>
                <a:cubicBezTo>
                  <a:pt x="161" y="8"/>
                  <a:pt x="162" y="8"/>
                  <a:pt x="163" y="8"/>
                </a:cubicBezTo>
                <a:cubicBezTo>
                  <a:pt x="93" y="78"/>
                  <a:pt x="93" y="78"/>
                  <a:pt x="93" y="78"/>
                </a:cubicBezTo>
                <a:cubicBezTo>
                  <a:pt x="92" y="79"/>
                  <a:pt x="90" y="80"/>
                  <a:pt x="88" y="80"/>
                </a:cubicBezTo>
                <a:cubicBezTo>
                  <a:pt x="86" y="80"/>
                  <a:pt x="84" y="79"/>
                  <a:pt x="83" y="78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8"/>
                  <a:pt x="15" y="8"/>
                  <a:pt x="16" y="8"/>
                </a:cubicBezTo>
                <a:moveTo>
                  <a:pt x="8" y="112"/>
                </a:move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5"/>
                  <a:pt x="8" y="15"/>
                </a:cubicBezTo>
                <a:cubicBezTo>
                  <a:pt x="58" y="64"/>
                  <a:pt x="58" y="64"/>
                  <a:pt x="58" y="64"/>
                </a:cubicBezTo>
                <a:cubicBezTo>
                  <a:pt x="8" y="113"/>
                  <a:pt x="8" y="113"/>
                  <a:pt x="8" y="113"/>
                </a:cubicBezTo>
                <a:cubicBezTo>
                  <a:pt x="8" y="113"/>
                  <a:pt x="8" y="112"/>
                  <a:pt x="8" y="112"/>
                </a:cubicBezTo>
                <a:moveTo>
                  <a:pt x="160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5" y="120"/>
                  <a:pt x="14" y="120"/>
                  <a:pt x="13" y="120"/>
                </a:cubicBezTo>
                <a:cubicBezTo>
                  <a:pt x="63" y="70"/>
                  <a:pt x="63" y="70"/>
                  <a:pt x="63" y="70"/>
                </a:cubicBezTo>
                <a:cubicBezTo>
                  <a:pt x="77" y="83"/>
                  <a:pt x="77" y="83"/>
                  <a:pt x="77" y="83"/>
                </a:cubicBezTo>
                <a:cubicBezTo>
                  <a:pt x="80" y="86"/>
                  <a:pt x="84" y="88"/>
                  <a:pt x="88" y="88"/>
                </a:cubicBezTo>
                <a:cubicBezTo>
                  <a:pt x="92" y="88"/>
                  <a:pt x="96" y="86"/>
                  <a:pt x="99" y="83"/>
                </a:cubicBezTo>
                <a:cubicBezTo>
                  <a:pt x="113" y="70"/>
                  <a:pt x="113" y="70"/>
                  <a:pt x="113" y="70"/>
                </a:cubicBezTo>
                <a:cubicBezTo>
                  <a:pt x="163" y="120"/>
                  <a:pt x="163" y="120"/>
                  <a:pt x="163" y="120"/>
                </a:cubicBezTo>
                <a:cubicBezTo>
                  <a:pt x="162" y="120"/>
                  <a:pt x="161" y="120"/>
                  <a:pt x="160" y="120"/>
                </a:cubicBezTo>
                <a:moveTo>
                  <a:pt x="168" y="112"/>
                </a:moveTo>
                <a:cubicBezTo>
                  <a:pt x="168" y="112"/>
                  <a:pt x="168" y="113"/>
                  <a:pt x="168" y="113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68" y="15"/>
                  <a:pt x="168" y="15"/>
                  <a:pt x="168" y="15"/>
                </a:cubicBezTo>
                <a:cubicBezTo>
                  <a:pt x="168" y="15"/>
                  <a:pt x="168" y="16"/>
                  <a:pt x="168" y="16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1310679" y="8145700"/>
            <a:ext cx="18690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+31 (0)20-7881030</a:t>
            </a:r>
            <a:endParaRPr i="0" sz="1800" u="none" cap="none" strike="noStrike">
              <a:solidFill>
                <a:schemeClr val="lt1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543731" y="8026665"/>
            <a:ext cx="536250" cy="548171"/>
          </a:xfrm>
          <a:custGeom>
            <a:rect b="b" l="l" r="r" t="t"/>
            <a:pathLst>
              <a:path extrusionOk="0" h="176" w="176">
                <a:moveTo>
                  <a:pt x="96" y="8"/>
                </a:moveTo>
                <a:cubicBezTo>
                  <a:pt x="136" y="8"/>
                  <a:pt x="168" y="40"/>
                  <a:pt x="168" y="80"/>
                </a:cubicBezTo>
                <a:cubicBezTo>
                  <a:pt x="168" y="82"/>
                  <a:pt x="170" y="84"/>
                  <a:pt x="172" y="84"/>
                </a:cubicBezTo>
                <a:cubicBezTo>
                  <a:pt x="174" y="84"/>
                  <a:pt x="176" y="82"/>
                  <a:pt x="176" y="80"/>
                </a:cubicBezTo>
                <a:cubicBezTo>
                  <a:pt x="176" y="36"/>
                  <a:pt x="140" y="0"/>
                  <a:pt x="96" y="0"/>
                </a:cubicBezTo>
                <a:cubicBezTo>
                  <a:pt x="94" y="0"/>
                  <a:pt x="92" y="2"/>
                  <a:pt x="92" y="4"/>
                </a:cubicBezTo>
                <a:cubicBezTo>
                  <a:pt x="92" y="6"/>
                  <a:pt x="94" y="8"/>
                  <a:pt x="96" y="8"/>
                </a:cubicBezTo>
                <a:moveTo>
                  <a:pt x="96" y="48"/>
                </a:moveTo>
                <a:cubicBezTo>
                  <a:pt x="114" y="48"/>
                  <a:pt x="128" y="62"/>
                  <a:pt x="128" y="80"/>
                </a:cubicBezTo>
                <a:cubicBezTo>
                  <a:pt x="128" y="82"/>
                  <a:pt x="130" y="84"/>
                  <a:pt x="132" y="84"/>
                </a:cubicBezTo>
                <a:cubicBezTo>
                  <a:pt x="134" y="84"/>
                  <a:pt x="136" y="82"/>
                  <a:pt x="136" y="80"/>
                </a:cubicBezTo>
                <a:cubicBezTo>
                  <a:pt x="136" y="58"/>
                  <a:pt x="118" y="40"/>
                  <a:pt x="96" y="40"/>
                </a:cubicBezTo>
                <a:cubicBezTo>
                  <a:pt x="94" y="40"/>
                  <a:pt x="92" y="42"/>
                  <a:pt x="92" y="44"/>
                </a:cubicBezTo>
                <a:cubicBezTo>
                  <a:pt x="92" y="46"/>
                  <a:pt x="94" y="48"/>
                  <a:pt x="96" y="48"/>
                </a:cubicBezTo>
                <a:moveTo>
                  <a:pt x="96" y="88"/>
                </a:moveTo>
                <a:cubicBezTo>
                  <a:pt x="100" y="88"/>
                  <a:pt x="104" y="84"/>
                  <a:pt x="104" y="80"/>
                </a:cubicBezTo>
                <a:cubicBezTo>
                  <a:pt x="104" y="76"/>
                  <a:pt x="100" y="72"/>
                  <a:pt x="96" y="72"/>
                </a:cubicBezTo>
                <a:cubicBezTo>
                  <a:pt x="92" y="72"/>
                  <a:pt x="88" y="76"/>
                  <a:pt x="88" y="80"/>
                </a:cubicBezTo>
                <a:cubicBezTo>
                  <a:pt x="88" y="84"/>
                  <a:pt x="92" y="88"/>
                  <a:pt x="96" y="88"/>
                </a:cubicBezTo>
                <a:moveTo>
                  <a:pt x="176" y="140"/>
                </a:moveTo>
                <a:cubicBezTo>
                  <a:pt x="176" y="137"/>
                  <a:pt x="175" y="134"/>
                  <a:pt x="172" y="131"/>
                </a:cubicBezTo>
                <a:cubicBezTo>
                  <a:pt x="172" y="131"/>
                  <a:pt x="171" y="130"/>
                  <a:pt x="170" y="130"/>
                </a:cubicBezTo>
                <a:cubicBezTo>
                  <a:pt x="136" y="103"/>
                  <a:pt x="136" y="103"/>
                  <a:pt x="136" y="103"/>
                </a:cubicBezTo>
                <a:cubicBezTo>
                  <a:pt x="134" y="101"/>
                  <a:pt x="131" y="100"/>
                  <a:pt x="128" y="100"/>
                </a:cubicBezTo>
                <a:cubicBezTo>
                  <a:pt x="125" y="100"/>
                  <a:pt x="123" y="101"/>
                  <a:pt x="121" y="102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0" y="114"/>
                  <a:pt x="108" y="115"/>
                  <a:pt x="105" y="115"/>
                </a:cubicBezTo>
                <a:cubicBezTo>
                  <a:pt x="103" y="115"/>
                  <a:pt x="100" y="113"/>
                  <a:pt x="99" y="111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86" y="102"/>
                  <a:pt x="74" y="91"/>
                  <a:pt x="64" y="77"/>
                </a:cubicBezTo>
                <a:cubicBezTo>
                  <a:pt x="65" y="77"/>
                  <a:pt x="65" y="77"/>
                  <a:pt x="65" y="77"/>
                </a:cubicBezTo>
                <a:cubicBezTo>
                  <a:pt x="63" y="76"/>
                  <a:pt x="61" y="73"/>
                  <a:pt x="61" y="71"/>
                </a:cubicBezTo>
                <a:cubicBezTo>
                  <a:pt x="61" y="68"/>
                  <a:pt x="62" y="66"/>
                  <a:pt x="64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73" y="55"/>
                  <a:pt x="73" y="55"/>
                  <a:pt x="73" y="55"/>
                </a:cubicBezTo>
                <a:cubicBezTo>
                  <a:pt x="75" y="53"/>
                  <a:pt x="76" y="51"/>
                  <a:pt x="76" y="48"/>
                </a:cubicBezTo>
                <a:cubicBezTo>
                  <a:pt x="76" y="45"/>
                  <a:pt x="75" y="42"/>
                  <a:pt x="72" y="40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5"/>
                  <a:pt x="45" y="4"/>
                  <a:pt x="44" y="4"/>
                </a:cubicBezTo>
                <a:cubicBezTo>
                  <a:pt x="42" y="1"/>
                  <a:pt x="39" y="0"/>
                  <a:pt x="36" y="0"/>
                </a:cubicBezTo>
                <a:cubicBezTo>
                  <a:pt x="20" y="0"/>
                  <a:pt x="0" y="19"/>
                  <a:pt x="0" y="42"/>
                </a:cubicBezTo>
                <a:cubicBezTo>
                  <a:pt x="0" y="48"/>
                  <a:pt x="1" y="54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28" y="108"/>
                  <a:pt x="68" y="148"/>
                  <a:pt x="116" y="172"/>
                </a:cubicBezTo>
                <a:cubicBezTo>
                  <a:pt x="116" y="172"/>
                  <a:pt x="116" y="172"/>
                  <a:pt x="116" y="172"/>
                </a:cubicBezTo>
                <a:cubicBezTo>
                  <a:pt x="121" y="175"/>
                  <a:pt x="128" y="176"/>
                  <a:pt x="134" y="176"/>
                </a:cubicBezTo>
                <a:cubicBezTo>
                  <a:pt x="157" y="176"/>
                  <a:pt x="176" y="156"/>
                  <a:pt x="176" y="140"/>
                </a:cubicBezTo>
                <a:cubicBezTo>
                  <a:pt x="176" y="140"/>
                  <a:pt x="176" y="140"/>
                  <a:pt x="176" y="140"/>
                </a:cubicBezTo>
                <a:close/>
                <a:moveTo>
                  <a:pt x="134" y="168"/>
                </a:moveTo>
                <a:cubicBezTo>
                  <a:pt x="129" y="168"/>
                  <a:pt x="124" y="167"/>
                  <a:pt x="119" y="165"/>
                </a:cubicBezTo>
                <a:cubicBezTo>
                  <a:pt x="119" y="165"/>
                  <a:pt x="119" y="164"/>
                  <a:pt x="118" y="164"/>
                </a:cubicBezTo>
                <a:cubicBezTo>
                  <a:pt x="73" y="141"/>
                  <a:pt x="35" y="103"/>
                  <a:pt x="12" y="58"/>
                </a:cubicBezTo>
                <a:cubicBezTo>
                  <a:pt x="12" y="57"/>
                  <a:pt x="11" y="57"/>
                  <a:pt x="11" y="57"/>
                </a:cubicBezTo>
                <a:cubicBezTo>
                  <a:pt x="9" y="52"/>
                  <a:pt x="8" y="47"/>
                  <a:pt x="8" y="42"/>
                </a:cubicBezTo>
                <a:cubicBezTo>
                  <a:pt x="8" y="23"/>
                  <a:pt x="25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39" y="9"/>
                  <a:pt x="39" y="9"/>
                  <a:pt x="39" y="10"/>
                </a:cubicBezTo>
                <a:cubicBezTo>
                  <a:pt x="39" y="10"/>
                  <a:pt x="40" y="10"/>
                  <a:pt x="40" y="11"/>
                </a:cubicBezTo>
                <a:cubicBezTo>
                  <a:pt x="66" y="44"/>
                  <a:pt x="66" y="44"/>
                  <a:pt x="66" y="44"/>
                </a:cubicBezTo>
                <a:cubicBezTo>
                  <a:pt x="66" y="45"/>
                  <a:pt x="67" y="45"/>
                  <a:pt x="67" y="45"/>
                </a:cubicBezTo>
                <a:cubicBezTo>
                  <a:pt x="67" y="46"/>
                  <a:pt x="68" y="47"/>
                  <a:pt x="68" y="48"/>
                </a:cubicBezTo>
                <a:cubicBezTo>
                  <a:pt x="68" y="49"/>
                  <a:pt x="68" y="49"/>
                  <a:pt x="67" y="50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5" y="62"/>
                  <a:pt x="53" y="66"/>
                  <a:pt x="53" y="71"/>
                </a:cubicBezTo>
                <a:cubicBezTo>
                  <a:pt x="53" y="75"/>
                  <a:pt x="55" y="79"/>
                  <a:pt x="58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68" y="96"/>
                  <a:pt x="80" y="108"/>
                  <a:pt x="94" y="118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97" y="121"/>
                  <a:pt x="101" y="123"/>
                  <a:pt x="105" y="123"/>
                </a:cubicBezTo>
                <a:cubicBezTo>
                  <a:pt x="109" y="123"/>
                  <a:pt x="113" y="121"/>
                  <a:pt x="116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26" y="109"/>
                  <a:pt x="126" y="109"/>
                  <a:pt x="126" y="109"/>
                </a:cubicBezTo>
                <a:cubicBezTo>
                  <a:pt x="127" y="108"/>
                  <a:pt x="127" y="108"/>
                  <a:pt x="128" y="108"/>
                </a:cubicBezTo>
                <a:cubicBezTo>
                  <a:pt x="129" y="108"/>
                  <a:pt x="130" y="109"/>
                  <a:pt x="131" y="109"/>
                </a:cubicBezTo>
                <a:cubicBezTo>
                  <a:pt x="131" y="109"/>
                  <a:pt x="131" y="110"/>
                  <a:pt x="131" y="110"/>
                </a:cubicBezTo>
                <a:cubicBezTo>
                  <a:pt x="165" y="136"/>
                  <a:pt x="165" y="136"/>
                  <a:pt x="165" y="136"/>
                </a:cubicBezTo>
                <a:cubicBezTo>
                  <a:pt x="166" y="136"/>
                  <a:pt x="166" y="136"/>
                  <a:pt x="166" y="137"/>
                </a:cubicBezTo>
                <a:cubicBezTo>
                  <a:pt x="166" y="137"/>
                  <a:pt x="167" y="137"/>
                  <a:pt x="167" y="137"/>
                </a:cubicBezTo>
                <a:cubicBezTo>
                  <a:pt x="167" y="138"/>
                  <a:pt x="168" y="138"/>
                  <a:pt x="168" y="140"/>
                </a:cubicBezTo>
                <a:cubicBezTo>
                  <a:pt x="168" y="140"/>
                  <a:pt x="168" y="140"/>
                  <a:pt x="168" y="141"/>
                </a:cubicBezTo>
                <a:cubicBezTo>
                  <a:pt x="167" y="152"/>
                  <a:pt x="153" y="168"/>
                  <a:pt x="134" y="168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3842" y="9070025"/>
            <a:ext cx="4457652" cy="758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5"/>
          <p:cNvGrpSpPr/>
          <p:nvPr/>
        </p:nvGrpSpPr>
        <p:grpSpPr>
          <a:xfrm>
            <a:off x="3785500" y="5339825"/>
            <a:ext cx="12600300" cy="3477538"/>
            <a:chOff x="5199125" y="5339825"/>
            <a:chExt cx="12600300" cy="3477538"/>
          </a:xfrm>
        </p:grpSpPr>
        <p:sp>
          <p:nvSpPr>
            <p:cNvPr id="88" name="Google Shape;88;p15"/>
            <p:cNvSpPr/>
            <p:nvPr/>
          </p:nvSpPr>
          <p:spPr>
            <a:xfrm>
              <a:off x="11267175" y="7500313"/>
              <a:ext cx="954900" cy="84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28675" rotWithShape="0" algn="bl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12592400" y="6819063"/>
              <a:ext cx="954900" cy="15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28675" rotWithShape="0" algn="bl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13917625" y="5339825"/>
              <a:ext cx="954900" cy="300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28675" rotWithShape="0" algn="bl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15242850" y="6274063"/>
              <a:ext cx="954900" cy="2068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28675" rotWithShape="0" algn="bl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16568075" y="5652763"/>
              <a:ext cx="954900" cy="269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28675" rotWithShape="0" algn="bl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9941950" y="5916388"/>
              <a:ext cx="954900" cy="242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28675" rotWithShape="0" algn="bl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5"/>
            <p:cNvSpPr txBox="1"/>
            <p:nvPr/>
          </p:nvSpPr>
          <p:spPr>
            <a:xfrm>
              <a:off x="10990725" y="8547963"/>
              <a:ext cx="1507800" cy="269400"/>
            </a:xfrm>
            <a:prstGeom prst="rect">
              <a:avLst/>
            </a:prstGeom>
            <a:noFill/>
            <a:ln>
              <a:noFill/>
            </a:ln>
            <a:effectLst>
              <a:outerShdw blurRad="1000125" rotWithShape="0" algn="bl" dir="5400000" dist="238125">
                <a:srgbClr val="000000">
                  <a:alpha val="3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5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Proces</a:t>
              </a:r>
              <a:endParaRPr sz="25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95" name="Google Shape;95;p15"/>
            <p:cNvSpPr txBox="1"/>
            <p:nvPr/>
          </p:nvSpPr>
          <p:spPr>
            <a:xfrm>
              <a:off x="16291625" y="8547963"/>
              <a:ext cx="1507800" cy="269400"/>
            </a:xfrm>
            <a:prstGeom prst="rect">
              <a:avLst/>
            </a:prstGeom>
            <a:noFill/>
            <a:ln>
              <a:noFill/>
            </a:ln>
            <a:effectLst>
              <a:outerShdw blurRad="1000125" rotWithShape="0" algn="bl" dir="5400000" dist="238125">
                <a:srgbClr val="000000">
                  <a:alpha val="3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5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Beheer</a:t>
              </a:r>
              <a:endParaRPr sz="25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96" name="Google Shape;96;p15"/>
            <p:cNvSpPr txBox="1"/>
            <p:nvPr/>
          </p:nvSpPr>
          <p:spPr>
            <a:xfrm>
              <a:off x="9827350" y="8547963"/>
              <a:ext cx="1184100" cy="269400"/>
            </a:xfrm>
            <a:prstGeom prst="rect">
              <a:avLst/>
            </a:prstGeom>
            <a:noFill/>
            <a:ln>
              <a:noFill/>
            </a:ln>
            <a:effectLst>
              <a:outerShdw blurRad="1000125" rotWithShape="0" algn="bl" dir="5400000" dist="238125">
                <a:srgbClr val="000000">
                  <a:alpha val="3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5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Mens</a:t>
              </a:r>
              <a:endParaRPr sz="25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97" name="Google Shape;97;p15"/>
            <p:cNvSpPr txBox="1"/>
            <p:nvPr/>
          </p:nvSpPr>
          <p:spPr>
            <a:xfrm>
              <a:off x="14659050" y="8547963"/>
              <a:ext cx="2122500" cy="269400"/>
            </a:xfrm>
            <a:prstGeom prst="rect">
              <a:avLst/>
            </a:prstGeom>
            <a:noFill/>
            <a:ln>
              <a:noFill/>
            </a:ln>
            <a:effectLst>
              <a:outerShdw blurRad="1000125" rotWithShape="0" algn="bl" dir="5400000" dist="238125">
                <a:srgbClr val="000000">
                  <a:alpha val="3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5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Juridisch</a:t>
              </a:r>
              <a:endParaRPr sz="25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98" name="Google Shape;98;p15"/>
            <p:cNvSpPr txBox="1"/>
            <p:nvPr/>
          </p:nvSpPr>
          <p:spPr>
            <a:xfrm>
              <a:off x="13662025" y="8547963"/>
              <a:ext cx="1466100" cy="269400"/>
            </a:xfrm>
            <a:prstGeom prst="rect">
              <a:avLst/>
            </a:prstGeom>
            <a:noFill/>
            <a:ln>
              <a:noFill/>
            </a:ln>
            <a:effectLst>
              <a:outerShdw blurRad="1000125" rotWithShape="0" algn="bl" dir="5400000" dist="238125">
                <a:srgbClr val="000000">
                  <a:alpha val="3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5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Fysiek</a:t>
              </a:r>
              <a:endParaRPr sz="25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99" name="Google Shape;99;p15"/>
            <p:cNvSpPr txBox="1"/>
            <p:nvPr/>
          </p:nvSpPr>
          <p:spPr>
            <a:xfrm>
              <a:off x="12075509" y="8547963"/>
              <a:ext cx="1988700" cy="269400"/>
            </a:xfrm>
            <a:prstGeom prst="rect">
              <a:avLst/>
            </a:prstGeom>
            <a:noFill/>
            <a:ln>
              <a:noFill/>
            </a:ln>
            <a:effectLst>
              <a:outerShdw blurRad="1000125" rotWithShape="0" algn="bl" dir="5400000" dist="238125">
                <a:srgbClr val="000000">
                  <a:alpha val="3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5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Techniek</a:t>
              </a:r>
              <a:endParaRPr sz="25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00" name="Google Shape;100;p15"/>
            <p:cNvSpPr txBox="1"/>
            <p:nvPr/>
          </p:nvSpPr>
          <p:spPr>
            <a:xfrm>
              <a:off x="5199125" y="5650963"/>
              <a:ext cx="4457700" cy="2693700"/>
            </a:xfrm>
            <a:prstGeom prst="rect">
              <a:avLst/>
            </a:prstGeom>
            <a:noFill/>
            <a:ln>
              <a:noFill/>
            </a:ln>
            <a:effectLst>
              <a:outerShdw blurRad="1000125" rotWithShape="0" algn="bl" dir="5400000" dist="238125">
                <a:srgbClr val="000000">
                  <a:alpha val="3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5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Cultuur van Veiligheid 7</a:t>
              </a:r>
              <a:endParaRPr sz="25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indent="0" lvl="0" marL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5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Integrale Cyberpreventie 6</a:t>
              </a:r>
              <a:endParaRPr sz="25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indent="0" lvl="0" marL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5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Consolidatie 5</a:t>
              </a:r>
              <a:endParaRPr sz="25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indent="0" lvl="0" marL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5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Implementatie 4</a:t>
              </a:r>
              <a:endParaRPr sz="25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indent="0" lvl="0" marL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5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Plan de Cybercampagne 3</a:t>
              </a:r>
              <a:endParaRPr sz="25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indent="0" lvl="0" marL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5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Bewustwording 2</a:t>
              </a:r>
              <a:endParaRPr sz="25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indent="0" lvl="0" marL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5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Onbewustheid 1</a:t>
              </a:r>
              <a:endParaRPr sz="25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/>
        </p:nvSpPr>
        <p:spPr>
          <a:xfrm>
            <a:off x="1302375" y="1052575"/>
            <a:ext cx="14854200" cy="12930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BEWUSTZIJNSFASES</a:t>
            </a:r>
            <a:endParaRPr sz="120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1302375" y="2513375"/>
            <a:ext cx="7440000" cy="7326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BELANG</a:t>
            </a:r>
            <a:endParaRPr sz="34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CYBERSECURITY</a:t>
            </a:r>
            <a:endParaRPr sz="34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1302375" y="5338825"/>
            <a:ext cx="9593400" cy="4617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8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✔ Waar wil </a:t>
            </a: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 organisatie</a:t>
            </a: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naar toe?</a:t>
            </a:r>
            <a:endParaRPr sz="30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1302376" y="6335600"/>
            <a:ext cx="7146600" cy="9234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8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✔ Welke (type) </a:t>
            </a: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maatregelen </a:t>
            </a: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zijn </a:t>
            </a:r>
            <a:b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benodigd om de </a:t>
            </a: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volgende stap</a:t>
            </a: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te zetten?</a:t>
            </a:r>
            <a:endParaRPr sz="30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1302375" y="3830700"/>
            <a:ext cx="14776800" cy="9234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8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✔ Waar sta ik nu als organisatie?</a:t>
            </a:r>
            <a:b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GB"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Ook t.o.v. de </a:t>
            </a:r>
            <a:r>
              <a:rPr b="1" lang="en-GB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NIS2 richtlijn en ISO27001</a:t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/>
        </p:nvSpPr>
        <p:spPr>
          <a:xfrm>
            <a:off x="1302375" y="2513375"/>
            <a:ext cx="7547400" cy="3663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Cybersecurity Volwassenheid</a:t>
            </a:r>
            <a:endParaRPr sz="34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1302375" y="3389275"/>
            <a:ext cx="9593400" cy="27705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8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✔ Mens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✔ Proces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✔ Technologie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✔ Fysiek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✔ Juridisch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✔ Beheer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1302375" y="1052575"/>
            <a:ext cx="11521500" cy="12930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MAATREGELEN</a:t>
            </a:r>
            <a:endParaRPr sz="120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/>
        </p:nvSpPr>
        <p:spPr>
          <a:xfrm>
            <a:off x="1302375" y="3089675"/>
            <a:ext cx="9593400" cy="36480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8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1. Onbewustheid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2. Bewustwording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3. Plan de Cybercampagne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4. Implementatie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5. Consolidatie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6. Integrale Cyberpreventie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7. Cultuur van Veiligheid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1302375" y="1052575"/>
            <a:ext cx="15057000" cy="12930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BEWUSTZIJNSFASES</a:t>
            </a:r>
            <a:endParaRPr sz="120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/>
        </p:nvSpPr>
        <p:spPr>
          <a:xfrm>
            <a:off x="1302375" y="6852400"/>
            <a:ext cx="15057000" cy="25860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80000"/>
              </a:srgbClr>
            </a:outerShdw>
          </a:effectLst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CASE</a:t>
            </a:r>
            <a:endParaRPr sz="120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DCC HOSTING</a:t>
            </a:r>
            <a:endParaRPr sz="120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/>
        </p:nvSpPr>
        <p:spPr>
          <a:xfrm>
            <a:off x="1302375" y="2513375"/>
            <a:ext cx="9863400" cy="3663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Introductie</a:t>
            </a:r>
            <a:endParaRPr sz="34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1302375" y="3485575"/>
            <a:ext cx="12839700" cy="23088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8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✔ Waar sta ik nu als organisatie? Ook t.o.v. NIS2 &amp; ISO27001</a:t>
            </a:r>
            <a:br>
              <a:rPr lang="en-GB" sz="3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30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✔ Waar wil de organisatie naar toe?</a:t>
            </a:r>
            <a:br>
              <a:rPr lang="en-GB" sz="3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30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✔ Welke (type) maatregelen zijn benodigd om de volgende stap te zetten?</a:t>
            </a:r>
            <a:endParaRPr sz="30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1302375" y="1052575"/>
            <a:ext cx="15057000" cy="12930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CASE | DCC HOSTING</a:t>
            </a:r>
            <a:endParaRPr sz="120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/>
        </p:nvSpPr>
        <p:spPr>
          <a:xfrm>
            <a:off x="1302375" y="2513375"/>
            <a:ext cx="9863400" cy="3663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4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Assessment</a:t>
            </a:r>
            <a:endParaRPr sz="34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1302375" y="3281225"/>
            <a:ext cx="15057000" cy="5541300"/>
          </a:xfrm>
          <a:prstGeom prst="rect">
            <a:avLst/>
          </a:prstGeom>
          <a:noFill/>
          <a:ln>
            <a:noFill/>
          </a:ln>
          <a:effectLst>
            <a:outerShdw blurRad="700088" rotWithShape="0" algn="bl">
              <a:srgbClr val="000000">
                <a:alpha val="76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Stap 1: Menselijke maatregelen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De organisatie is </a:t>
            </a:r>
            <a:r>
              <a:rPr b="1" lang="en-GB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bekend met de termen</a:t>
            </a:r>
            <a:r>
              <a:rPr lang="en-GB" sz="3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: </a:t>
            </a:r>
            <a:br>
              <a:rPr lang="en-GB" sz="3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GB" sz="3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	Cybercriminaliteit</a:t>
            </a:r>
            <a:br>
              <a:rPr lang="en-GB" sz="3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GB" sz="3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	Phishing</a:t>
            </a:r>
            <a:br>
              <a:rPr lang="en-GB" sz="3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GB" sz="3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	Whatsappfraude</a:t>
            </a:r>
            <a:br>
              <a:rPr lang="en-GB" sz="3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GB" sz="3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	Factuurfraude</a:t>
            </a:r>
            <a:br>
              <a:rPr lang="en-GB" sz="3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30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De organisatie voert </a:t>
            </a:r>
            <a:r>
              <a:rPr b="1" lang="en-GB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periodieke phishingsimulaties</a:t>
            </a:r>
            <a:r>
              <a:rPr lang="en-GB" sz="3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 uit</a:t>
            </a:r>
            <a:br>
              <a:rPr lang="en-GB" sz="3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30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De organisatie hanteert een belonings- en </a:t>
            </a:r>
            <a:r>
              <a:rPr b="1" lang="en-GB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erkenningssysteem </a:t>
            </a:r>
            <a:br>
              <a:rPr lang="en-GB" sz="3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GB" sz="3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voor werknemers die </a:t>
            </a:r>
            <a:r>
              <a:rPr b="1" lang="en-GB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bijdragen aan de beveiliging</a:t>
            </a:r>
            <a:r>
              <a:rPr lang="en-GB" sz="3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 van het bedrijf</a:t>
            </a:r>
            <a:endParaRPr sz="30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1302375" y="1052575"/>
            <a:ext cx="15057000" cy="1293000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238125">
              <a:srgbClr val="000000">
                <a:alpha val="30000"/>
              </a:srgbClr>
            </a:outerShdw>
          </a:effectLst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CASE | DCC HOSTING</a:t>
            </a:r>
            <a:endParaRPr sz="120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